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8" r:id="rId3"/>
    <p:sldId id="283" r:id="rId4"/>
    <p:sldId id="284" r:id="rId5"/>
    <p:sldId id="260" r:id="rId6"/>
    <p:sldId id="285" r:id="rId7"/>
    <p:sldId id="266" r:id="rId8"/>
    <p:sldId id="288" r:id="rId9"/>
    <p:sldId id="289" r:id="rId10"/>
    <p:sldId id="277" r:id="rId11"/>
    <p:sldId id="279" r:id="rId12"/>
    <p:sldId id="278" r:id="rId13"/>
  </p:sldIdLst>
  <p:sldSz cx="9144000" cy="5143500" type="screen16x9"/>
  <p:notesSz cx="6858000" cy="9144000"/>
  <p:embeddedFontLst>
    <p:embeddedFont>
      <p:font typeface="Cousine" panose="020B0604020202020204" charset="0"/>
      <p:regular r:id="rId15"/>
      <p:bold r:id="rId16"/>
      <p:italic r:id="rId17"/>
      <p:boldItalic r:id="rId18"/>
    </p:embeddedFont>
    <p:embeddedFont>
      <p:font typeface="Freestyle Script" panose="030804020302050B0404" pitchFamily="66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F83171-E0CB-49D0-97F7-20A2415CF524}">
  <a:tblStyle styleId="{6AF83171-E0CB-49D0-97F7-20A2415CF5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02" autoAdjust="0"/>
  </p:normalViewPr>
  <p:slideViewPr>
    <p:cSldViewPr snapToGrid="0">
      <p:cViewPr varScale="1">
        <p:scale>
          <a:sx n="140" d="100"/>
          <a:sy n="140" d="100"/>
        </p:scale>
        <p:origin x="7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quora.com/What-is-Spring-Framework-How-do-I-learn-it-online-for-free" TargetMode="External"/><Relationship Id="rId5" Type="http://schemas.openxmlformats.org/officeDocument/2006/relationships/hyperlink" Target="https://en.wikipedia.org/wiki/.NET_Core" TargetMode="External"/><Relationship Id="rId4" Type="http://schemas.openxmlformats.org/officeDocument/2006/relationships/hyperlink" Target="http://unsplash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linkedin.com/in/albert-tanure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in/albert-tanure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MANTENHA SUAS CONFIGURAÇÕPES SEGURAS COM .NET CORE</a:t>
            </a:r>
            <a:endParaRPr sz="3600" dirty="0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092C557-D6B3-4038-8102-10DD56FD81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858" y="857308"/>
            <a:ext cx="1197151" cy="1027557"/>
          </a:xfrm>
          <a:prstGeom prst="rect">
            <a:avLst/>
          </a:prstGeom>
        </p:spPr>
      </p:pic>
      <p:pic>
        <p:nvPicPr>
          <p:cNvPr id="5" name="Imagem 3">
            <a:extLst>
              <a:ext uri="{FF2B5EF4-FFF2-40B4-BE49-F238E27FC236}">
                <a16:creationId xmlns:a16="http://schemas.microsoft.com/office/drawing/2014/main" id="{BF39CC15-17DD-40B3-814D-B986EA601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24" y="260162"/>
            <a:ext cx="2000647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>
            <a:off x="3651874" y="590300"/>
            <a:ext cx="5013735" cy="388510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4620"/>
            </a:srgbClr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"/>
          <p:cNvSpPr/>
          <p:nvPr/>
        </p:nvSpPr>
        <p:spPr>
          <a:xfrm>
            <a:off x="3857890" y="796650"/>
            <a:ext cx="4602000" cy="29199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319" name="Google Shape;319;p32"/>
          <p:cNvSpPr txBox="1">
            <a:spLocks noGrp="1"/>
          </p:cNvSpPr>
          <p:nvPr>
            <p:ph type="body" idx="4294967295"/>
          </p:nvPr>
        </p:nvSpPr>
        <p:spPr>
          <a:xfrm>
            <a:off x="410904" y="362950"/>
            <a:ext cx="3018000" cy="14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DEMO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Asp.net Core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Docker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Azure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Azure App Configuration</a:t>
            </a:r>
            <a:endParaRPr sz="1800"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</a:t>
            </a:r>
            <a:r>
              <a:rPr lang="en-US" dirty="0"/>
              <a:t>O</a:t>
            </a:r>
            <a:r>
              <a:rPr lang="en" dirty="0"/>
              <a:t>S</a:t>
            </a:r>
            <a:endParaRPr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416579" y="1125000"/>
            <a:ext cx="81789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FF"/>
                </a:solidFill>
              </a:rPr>
              <a:t>Agradecimento</a:t>
            </a:r>
            <a:r>
              <a:rPr lang="en-US" sz="1800" dirty="0">
                <a:solidFill>
                  <a:srgbClr val="FFFFFF"/>
                </a:solidFill>
              </a:rPr>
              <a:t> especial a </a:t>
            </a:r>
            <a:r>
              <a:rPr lang="en-US" sz="1800" dirty="0" err="1">
                <a:solidFill>
                  <a:srgbClr val="FFFFFF"/>
                </a:solidFill>
              </a:rPr>
              <a:t>todos</a:t>
            </a:r>
            <a:r>
              <a:rPr lang="en-US" sz="1800" dirty="0">
                <a:solidFill>
                  <a:srgbClr val="FFFFFF"/>
                </a:solidFill>
              </a:rPr>
              <a:t> que me </a:t>
            </a:r>
            <a:r>
              <a:rPr lang="en-US" sz="1800" dirty="0" err="1">
                <a:solidFill>
                  <a:srgbClr val="FFFFFF"/>
                </a:solidFill>
              </a:rPr>
              <a:t>ajudaram</a:t>
            </a:r>
            <a:r>
              <a:rPr lang="en-US" sz="1800" dirty="0">
                <a:solidFill>
                  <a:srgbClr val="FFFFFF"/>
                </a:solidFill>
              </a:rPr>
              <a:t> a </a:t>
            </a:r>
            <a:r>
              <a:rPr lang="en-US" sz="1800" dirty="0" err="1">
                <a:solidFill>
                  <a:srgbClr val="FFFFFF"/>
                </a:solidFill>
              </a:rPr>
              <a:t>montar</a:t>
            </a:r>
            <a:r>
              <a:rPr lang="en-US" sz="1800" dirty="0">
                <a:solidFill>
                  <a:srgbClr val="FFFFFF"/>
                </a:solidFill>
              </a:rPr>
              <a:t> o </a:t>
            </a:r>
            <a:r>
              <a:rPr lang="en-US" sz="1800" dirty="0" err="1">
                <a:solidFill>
                  <a:srgbClr val="FFFFFF"/>
                </a:solidFill>
              </a:rPr>
              <a:t>conteúdo</a:t>
            </a:r>
            <a:r>
              <a:rPr lang="en" sz="1800" dirty="0">
                <a:solidFill>
                  <a:srgbClr val="FFFFFF"/>
                </a:solidFill>
              </a:rPr>
              <a:t>: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 dirty="0">
                <a:solidFill>
                  <a:srgbClr val="FFFFFF"/>
                </a:solidFill>
              </a:rPr>
              <a:t>T</a:t>
            </a:r>
            <a:r>
              <a:rPr lang="en" sz="1800" dirty="0">
                <a:solidFill>
                  <a:srgbClr val="FFFFFF"/>
                </a:solidFill>
              </a:rPr>
              <a:t>emplate </a:t>
            </a:r>
            <a:r>
              <a:rPr lang="en-US" sz="1800" dirty="0">
                <a:solidFill>
                  <a:srgbClr val="FFFFFF"/>
                </a:solidFill>
              </a:rPr>
              <a:t>de </a:t>
            </a:r>
            <a:r>
              <a:rPr lang="en-US" sz="1800" dirty="0" err="1">
                <a:solidFill>
                  <a:srgbClr val="FFFFFF"/>
                </a:solidFill>
              </a:rPr>
              <a:t>apresentação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" sz="1800" dirty="0">
                <a:solidFill>
                  <a:srgbClr val="FFFFFF"/>
                </a:solidFill>
              </a:rPr>
              <a:t>by </a:t>
            </a:r>
            <a:r>
              <a:rPr lang="en" sz="1800" u="sng" dirty="0">
                <a:solidFill>
                  <a:srgbClr val="FFFFFF"/>
                </a:solidFill>
                <a:hlinkClick r:id="rId3"/>
              </a:rPr>
              <a:t>SlidesCarnival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</a:pPr>
            <a:r>
              <a:rPr lang="en-US" sz="1800" dirty="0" err="1">
                <a:solidFill>
                  <a:srgbClr val="FFFFFF"/>
                </a:solidFill>
              </a:rPr>
              <a:t>Fotografias</a:t>
            </a:r>
            <a:r>
              <a:rPr lang="en" sz="1800" dirty="0">
                <a:solidFill>
                  <a:srgbClr val="FFFFFF"/>
                </a:solidFill>
              </a:rPr>
              <a:t> by </a:t>
            </a:r>
            <a:r>
              <a:rPr lang="en" sz="1800" u="sng" dirty="0">
                <a:solidFill>
                  <a:srgbClr val="FFFFFF"/>
                </a:solidFill>
                <a:hlinkClick r:id="rId4"/>
              </a:rPr>
              <a:t>Unsplash</a:t>
            </a:r>
            <a:endParaRPr lang="en" sz="1800" u="sng" dirty="0">
              <a:solidFill>
                <a:srgbClr val="FFFFFF"/>
              </a:solidFill>
            </a:endParaRP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" sz="1800" dirty="0">
                <a:solidFill>
                  <a:srgbClr val="FFFFFF"/>
                </a:solidFill>
              </a:rPr>
              <a:t>.Net Core Logo </a:t>
            </a:r>
            <a:r>
              <a:rPr lang="en-US" sz="1800" dirty="0">
                <a:solidFill>
                  <a:srgbClr val="FFFFFF"/>
                </a:solidFill>
              </a:rPr>
              <a:t>by </a:t>
            </a:r>
            <a:r>
              <a:rPr lang="en-US" sz="1800" u="sng" dirty="0">
                <a:solidFill>
                  <a:srgbClr val="FFFFFF"/>
                </a:solidFill>
              </a:rPr>
              <a:t>Wikipedia</a:t>
            </a:r>
            <a:r>
              <a:rPr lang="en-US" sz="1800" dirty="0">
                <a:solidFill>
                  <a:srgbClr val="FFFFFF"/>
                </a:solidFill>
              </a:rPr>
              <a:t> (</a:t>
            </a:r>
            <a:r>
              <a:rPr lang="en-US" sz="1050" dirty="0">
                <a:solidFill>
                  <a:srgbClr val="FFFFFF"/>
                </a:solidFill>
                <a:hlinkClick r:id="rId5"/>
              </a:rPr>
              <a:t>https://en.wikipedia.org/wiki/.NET_Core</a:t>
            </a:r>
            <a:r>
              <a:rPr lang="en-US" sz="1050" dirty="0">
                <a:solidFill>
                  <a:srgbClr val="FFFFFF"/>
                </a:solidFill>
              </a:rPr>
              <a:t>)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-US" sz="1800" dirty="0">
                <a:solidFill>
                  <a:srgbClr val="FFFFFF"/>
                </a:solidFill>
              </a:rPr>
              <a:t>Spring</a:t>
            </a:r>
            <a:r>
              <a:rPr lang="en" sz="1800" dirty="0">
                <a:solidFill>
                  <a:srgbClr val="FFFFFF"/>
                </a:solidFill>
              </a:rPr>
              <a:t> Logo </a:t>
            </a:r>
            <a:r>
              <a:rPr lang="en-US" sz="1800" dirty="0">
                <a:solidFill>
                  <a:srgbClr val="FFFFFF"/>
                </a:solidFill>
              </a:rPr>
              <a:t>by </a:t>
            </a:r>
            <a:r>
              <a:rPr lang="en-US" sz="1800" u="sng" dirty="0">
                <a:solidFill>
                  <a:srgbClr val="FFFFFF"/>
                </a:solidFill>
              </a:rPr>
              <a:t>Quora</a:t>
            </a:r>
            <a:r>
              <a:rPr lang="en-US" sz="1800" dirty="0">
                <a:solidFill>
                  <a:srgbClr val="FFFFFF"/>
                </a:solidFill>
              </a:rPr>
              <a:t> (</a:t>
            </a:r>
            <a:r>
              <a:rPr lang="en-US" sz="1050" dirty="0">
                <a:solidFill>
                  <a:srgbClr val="FFFFFF"/>
                </a:solidFill>
                <a:hlinkClick r:id="rId6"/>
              </a:rPr>
              <a:t>https://www.quora.com/What-is-Spring-Framework-How-do-I-learn-it-online-for-free</a:t>
            </a:r>
            <a:r>
              <a:rPr lang="en-US" sz="1050" dirty="0">
                <a:solidFill>
                  <a:srgbClr val="FFFFFF"/>
                </a:solidFill>
              </a:rPr>
              <a:t>)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-US" sz="1800" dirty="0" err="1">
                <a:solidFill>
                  <a:srgbClr val="FFFFFF"/>
                </a:solidFill>
              </a:rPr>
              <a:t>Título</a:t>
            </a:r>
            <a:r>
              <a:rPr lang="en-US" sz="1800" dirty="0">
                <a:solidFill>
                  <a:srgbClr val="FFFFFF"/>
                </a:solidFill>
              </a:rPr>
              <a:t> da palestra by </a:t>
            </a:r>
            <a:r>
              <a:rPr lang="en-US" sz="1800" u="sng" dirty="0">
                <a:solidFill>
                  <a:srgbClr val="FFFFFF"/>
                </a:solidFill>
              </a:rPr>
              <a:t>Ana Eliza</a:t>
            </a:r>
          </a:p>
          <a:p>
            <a:pPr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r>
              <a:rPr lang="en-US" sz="1800" u="sng" dirty="0" err="1">
                <a:solidFill>
                  <a:srgbClr val="FFFFFF"/>
                </a:solidFill>
              </a:rPr>
              <a:t>Squadra</a:t>
            </a:r>
            <a:endParaRPr lang="en-US" sz="1800" u="sng" dirty="0">
              <a:solidFill>
                <a:srgbClr val="FFFFFF"/>
              </a:solidFill>
            </a:endParaRP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endParaRPr lang="en-US" sz="1050" dirty="0">
              <a:solidFill>
                <a:srgbClr val="FFFFFF"/>
              </a:solidFill>
            </a:endParaRPr>
          </a:p>
          <a:p>
            <a:pPr lvl="0" indent="-34290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364;p36">
            <a:extLst>
              <a:ext uri="{FF2B5EF4-FFF2-40B4-BE49-F238E27FC236}">
                <a16:creationId xmlns:a16="http://schemas.microsoft.com/office/drawing/2014/main" id="{743465B4-9DAB-494B-AF14-935FF78D07DE}"/>
              </a:ext>
            </a:extLst>
          </p:cNvPr>
          <p:cNvSpPr/>
          <p:nvPr/>
        </p:nvSpPr>
        <p:spPr>
          <a:xfrm>
            <a:off x="5381722" y="3352166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4358361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294967295"/>
          </p:nvPr>
        </p:nvSpPr>
        <p:spPr>
          <a:xfrm>
            <a:off x="909500" y="3160274"/>
            <a:ext cx="3711300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/>
              <a:t>Como me </a:t>
            </a:r>
            <a:r>
              <a:rPr lang="en-US" sz="1200" dirty="0" err="1"/>
              <a:t>contactar</a:t>
            </a:r>
            <a:r>
              <a:rPr lang="en-US" sz="1200" dirty="0"/>
              <a:t>?</a:t>
            </a:r>
          </a:p>
          <a:p>
            <a:pPr marL="0" lvl="0" indent="0">
              <a:buNone/>
            </a:pPr>
            <a:r>
              <a:rPr lang="en-US" sz="1200" dirty="0"/>
              <a:t>Albert Tanure</a:t>
            </a:r>
          </a:p>
          <a:p>
            <a:pPr marL="0" lvl="0" indent="0">
              <a:buNone/>
            </a:pPr>
            <a:r>
              <a:rPr lang="en-US" sz="1200" dirty="0"/>
              <a:t>@</a:t>
            </a:r>
            <a:r>
              <a:rPr lang="en-US" sz="1200" dirty="0" err="1"/>
              <a:t>alberttanure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>
                <a:hlinkClick r:id="rId3"/>
              </a:rPr>
              <a:t>http://linkedin.com/in/albert-tanure</a:t>
            </a:r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Code_fc</a:t>
            </a:r>
            <a:br>
              <a:rPr lang="en-US" sz="1200" dirty="0"/>
            </a:br>
            <a:r>
              <a:rPr lang="en-US" sz="1200" dirty="0"/>
              <a:t>tanure@live.com</a:t>
            </a:r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1B1FEC9-AF28-4BB5-AC70-F4D2E34825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330" y="3694164"/>
            <a:ext cx="867052" cy="744221"/>
          </a:xfrm>
          <a:prstGeom prst="rect">
            <a:avLst/>
          </a:prstGeom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FEDB7566-44D0-45B3-97F5-A78CA9A656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32" y="3675490"/>
            <a:ext cx="867052" cy="781568"/>
          </a:xfrm>
          <a:prstGeom prst="rect">
            <a:avLst/>
          </a:prstGeom>
        </p:spPr>
      </p:pic>
      <p:grpSp>
        <p:nvGrpSpPr>
          <p:cNvPr id="8" name="Image">
            <a:extLst>
              <a:ext uri="{FF2B5EF4-FFF2-40B4-BE49-F238E27FC236}">
                <a16:creationId xmlns:a16="http://schemas.microsoft.com/office/drawing/2014/main" id="{721CCE6A-755D-4315-939C-742854BE2B6C}"/>
              </a:ext>
            </a:extLst>
          </p:cNvPr>
          <p:cNvGrpSpPr/>
          <p:nvPr/>
        </p:nvGrpSpPr>
        <p:grpSpPr>
          <a:xfrm>
            <a:off x="5349707" y="3755206"/>
            <a:ext cx="1398730" cy="622135"/>
            <a:chOff x="0" y="0"/>
            <a:chExt cx="4140200" cy="1841500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5C02D973-720D-41DF-9964-02F053F30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00" y="50800"/>
              <a:ext cx="3962400" cy="1600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3F1E8ACD-30C4-4FAD-94E6-81CFC832FA3A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40200" cy="1841500"/>
            </a:xfrm>
            <a:prstGeom prst="rect">
              <a:avLst/>
            </a:prstGeom>
            <a:effectLst/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E58ADE-C3A8-427E-9A47-EBBFBDDE6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093" y="459685"/>
            <a:ext cx="23812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80" name="Google Shape;80;p13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3" name="Google Shape;83;p13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3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/>
              <a:t>Fala</a:t>
            </a:r>
            <a:r>
              <a:rPr lang="en-US" sz="4400" b="1" dirty="0"/>
              <a:t> time</a:t>
            </a:r>
            <a:r>
              <a:rPr lang="en" sz="4400" b="1" dirty="0"/>
              <a:t>! </a:t>
            </a:r>
            <a:r>
              <a:rPr lang="en-US" sz="4400" b="1" dirty="0"/>
              <a:t>Bom </a:t>
            </a:r>
            <a:r>
              <a:rPr lang="en-US" sz="4400" b="1" dirty="0" err="1"/>
              <a:t>ou</a:t>
            </a:r>
            <a:r>
              <a:rPr lang="en-US" sz="4400" b="1" dirty="0"/>
              <a:t> </a:t>
            </a:r>
            <a:r>
              <a:rPr lang="en-US" sz="4400" b="1" dirty="0" err="1"/>
              <a:t>não</a:t>
            </a:r>
            <a:r>
              <a:rPr lang="en-US" sz="4400" b="1" dirty="0"/>
              <a:t>?</a:t>
            </a:r>
            <a:endParaRPr sz="4400" b="1"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/>
              <a:t>Albert Tanure</a:t>
            </a:r>
            <a:endParaRPr sz="3600" dirty="0"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2323578"/>
            <a:ext cx="371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err="1"/>
              <a:t>Estou</a:t>
            </a:r>
            <a:r>
              <a:rPr lang="en-US" sz="1600" dirty="0"/>
              <a:t> </a:t>
            </a:r>
            <a:r>
              <a:rPr lang="en-US" sz="1600" dirty="0" err="1"/>
              <a:t>aqui</a:t>
            </a:r>
            <a:r>
              <a:rPr lang="en-US" sz="1600" dirty="0"/>
              <a:t> </a:t>
            </a:r>
            <a:r>
              <a:rPr lang="en-US" sz="1600" dirty="0" err="1"/>
              <a:t>porque</a:t>
            </a:r>
            <a:r>
              <a:rPr lang="en-US" sz="1600" dirty="0"/>
              <a:t> </a:t>
            </a:r>
            <a:r>
              <a:rPr lang="en-US" sz="1600" dirty="0" err="1"/>
              <a:t>amo</a:t>
            </a:r>
            <a:r>
              <a:rPr lang="en-US" sz="1600" dirty="0"/>
              <a:t> </a:t>
            </a:r>
            <a:r>
              <a:rPr lang="en-US" sz="1600" dirty="0" err="1"/>
              <a:t>compartilhar</a:t>
            </a:r>
            <a:r>
              <a:rPr lang="en-US" sz="1600" dirty="0"/>
              <a:t> </a:t>
            </a:r>
            <a:r>
              <a:rPr lang="en-US" sz="1600" dirty="0" err="1"/>
              <a:t>conhecimento</a:t>
            </a:r>
            <a:r>
              <a:rPr lang="en" sz="1600" dirty="0"/>
              <a:t>. 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Como me </a:t>
            </a:r>
            <a:r>
              <a:rPr lang="en-US" sz="1200" dirty="0" err="1"/>
              <a:t>contactar</a:t>
            </a:r>
            <a:r>
              <a:rPr lang="en-US" sz="1200" dirty="0"/>
              <a:t>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@</a:t>
            </a:r>
            <a:r>
              <a:rPr lang="en-US" sz="1200" dirty="0" err="1"/>
              <a:t>alberttanure</a:t>
            </a: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hlinkClick r:id="rId3"/>
              </a:rPr>
              <a:t>http://linkedin.com/in/albert-tanure</a:t>
            </a:r>
            <a:endParaRPr lang="en-US"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err="1"/>
              <a:t>Code_fc</a:t>
            </a:r>
            <a:br>
              <a:rPr lang="en-US" sz="1200" dirty="0"/>
            </a:br>
            <a:r>
              <a:rPr lang="en-US" sz="1200" dirty="0"/>
              <a:t>tanure@live.com</a:t>
            </a:r>
            <a:endParaRPr sz="12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5" name="Picture 14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F533D566-40C5-4AF6-BAA5-C42589A751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8" t="-634" r="10659" b="3298"/>
          <a:stretch/>
        </p:blipFill>
        <p:spPr>
          <a:xfrm>
            <a:off x="6406036" y="2694813"/>
            <a:ext cx="1699539" cy="1761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Google Shape;351;p36">
            <a:extLst>
              <a:ext uri="{FF2B5EF4-FFF2-40B4-BE49-F238E27FC236}">
                <a16:creationId xmlns:a16="http://schemas.microsoft.com/office/drawing/2014/main" id="{FD7AF396-7768-4EDE-ABDF-62D762AF89DC}"/>
              </a:ext>
            </a:extLst>
          </p:cNvPr>
          <p:cNvSpPr/>
          <p:nvPr/>
        </p:nvSpPr>
        <p:spPr>
          <a:xfrm>
            <a:off x="655576" y="4144326"/>
            <a:ext cx="219999" cy="186259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7;p36">
            <a:extLst>
              <a:ext uri="{FF2B5EF4-FFF2-40B4-BE49-F238E27FC236}">
                <a16:creationId xmlns:a16="http://schemas.microsoft.com/office/drawing/2014/main" id="{F5D9E1DE-A193-463A-853B-FADFF3EF9F14}"/>
              </a:ext>
            </a:extLst>
          </p:cNvPr>
          <p:cNvSpPr/>
          <p:nvPr/>
        </p:nvSpPr>
        <p:spPr>
          <a:xfrm>
            <a:off x="681985" y="3889543"/>
            <a:ext cx="175892" cy="186258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28;p36">
            <a:extLst>
              <a:ext uri="{FF2B5EF4-FFF2-40B4-BE49-F238E27FC236}">
                <a16:creationId xmlns:a16="http://schemas.microsoft.com/office/drawing/2014/main" id="{D992D8C3-F8D0-4737-8437-9B0747201C70}"/>
              </a:ext>
            </a:extLst>
          </p:cNvPr>
          <p:cNvSpPr/>
          <p:nvPr/>
        </p:nvSpPr>
        <p:spPr>
          <a:xfrm>
            <a:off x="554182" y="3652686"/>
            <a:ext cx="321393" cy="186257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70;p36">
            <a:extLst>
              <a:ext uri="{FF2B5EF4-FFF2-40B4-BE49-F238E27FC236}">
                <a16:creationId xmlns:a16="http://schemas.microsoft.com/office/drawing/2014/main" id="{454B248F-9DC7-4C5A-B16B-56AFDAC233C8}"/>
              </a:ext>
            </a:extLst>
          </p:cNvPr>
          <p:cNvSpPr/>
          <p:nvPr/>
        </p:nvSpPr>
        <p:spPr>
          <a:xfrm>
            <a:off x="628454" y="4381184"/>
            <a:ext cx="247122" cy="186878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20" name="Picture 1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0B118324-7D42-4F4D-BB75-8A24BEC460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527" y="1806224"/>
            <a:ext cx="404192" cy="346932"/>
          </a:xfrm>
          <a:prstGeom prst="rect">
            <a:avLst/>
          </a:prstGeom>
        </p:spPr>
      </p:pic>
      <p:grpSp>
        <p:nvGrpSpPr>
          <p:cNvPr id="21" name="Image">
            <a:extLst>
              <a:ext uri="{FF2B5EF4-FFF2-40B4-BE49-F238E27FC236}">
                <a16:creationId xmlns:a16="http://schemas.microsoft.com/office/drawing/2014/main" id="{57E2D305-6749-470B-AD7E-D046BF268901}"/>
              </a:ext>
            </a:extLst>
          </p:cNvPr>
          <p:cNvGrpSpPr/>
          <p:nvPr/>
        </p:nvGrpSpPr>
        <p:grpSpPr>
          <a:xfrm>
            <a:off x="7297457" y="1807341"/>
            <a:ext cx="779998" cy="346932"/>
            <a:chOff x="0" y="0"/>
            <a:chExt cx="4140200" cy="1841500"/>
          </a:xfrm>
        </p:grpSpPr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9E39A0F3-6A1F-4707-A82A-E78D69E7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00" y="50800"/>
              <a:ext cx="3962400" cy="1600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" name="Image" descr="Image">
              <a:extLst>
                <a:ext uri="{FF2B5EF4-FFF2-40B4-BE49-F238E27FC236}">
                  <a16:creationId xmlns:a16="http://schemas.microsoft.com/office/drawing/2014/main" id="{BD382964-913A-4593-8349-651506769878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40200" cy="1841500"/>
            </a:xfrm>
            <a:prstGeom prst="rect">
              <a:avLst/>
            </a:prstGeom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5F18D6-828F-47DC-A918-4BAD9F6FC584}"/>
              </a:ext>
            </a:extLst>
          </p:cNvPr>
          <p:cNvSpPr txBox="1"/>
          <p:nvPr/>
        </p:nvSpPr>
        <p:spPr>
          <a:xfrm>
            <a:off x="3140765" y="4746755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http://www.codefc.com.br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36400-DB12-44C1-BF1C-A7E026E3183A}"/>
              </a:ext>
            </a:extLst>
          </p:cNvPr>
          <p:cNvSpPr txBox="1"/>
          <p:nvPr/>
        </p:nvSpPr>
        <p:spPr>
          <a:xfrm>
            <a:off x="4787248" y="3320218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eestyle Script" panose="030804020302050B0404" pitchFamily="66" charset="0"/>
              </a:rPr>
              <a:t>#</a:t>
            </a:r>
            <a:r>
              <a:rPr lang="en-US" dirty="0" err="1">
                <a:solidFill>
                  <a:schemeClr val="bg1"/>
                </a:solidFill>
                <a:latin typeface="Freestyle Script" panose="030804020302050B0404" pitchFamily="66" charset="0"/>
              </a:rPr>
              <a:t>SimplificandoConceitos</a:t>
            </a:r>
            <a:endParaRPr lang="en-US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E6EF99-A282-4A8E-9D92-90DD6922D061}"/>
              </a:ext>
            </a:extLst>
          </p:cNvPr>
          <p:cNvCxnSpPr/>
          <p:nvPr/>
        </p:nvCxnSpPr>
        <p:spPr>
          <a:xfrm flipV="1">
            <a:off x="4987331" y="3666696"/>
            <a:ext cx="125895" cy="595734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40267D-C6FE-4AF1-B343-7D8D291DA7C3}"/>
              </a:ext>
            </a:extLst>
          </p:cNvPr>
          <p:cNvCxnSpPr>
            <a:cxnSpLocks/>
          </p:cNvCxnSpPr>
          <p:nvPr/>
        </p:nvCxnSpPr>
        <p:spPr>
          <a:xfrm flipH="1" flipV="1">
            <a:off x="5649964" y="3700584"/>
            <a:ext cx="183505" cy="536871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809E6F-B099-4F67-B9D8-9203C7531805}"/>
              </a:ext>
            </a:extLst>
          </p:cNvPr>
          <p:cNvCxnSpPr>
            <a:cxnSpLocks/>
          </p:cNvCxnSpPr>
          <p:nvPr/>
        </p:nvCxnSpPr>
        <p:spPr>
          <a:xfrm>
            <a:off x="4975853" y="2909820"/>
            <a:ext cx="72251" cy="34499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C59203-F799-4EA5-AAA8-EEC00A30A5E7}"/>
              </a:ext>
            </a:extLst>
          </p:cNvPr>
          <p:cNvCxnSpPr>
            <a:cxnSpLocks/>
          </p:cNvCxnSpPr>
          <p:nvPr/>
        </p:nvCxnSpPr>
        <p:spPr>
          <a:xfrm flipH="1">
            <a:off x="5722215" y="2904217"/>
            <a:ext cx="121255" cy="314418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53D5611F-D2AF-4BBC-AB84-25B0A46B57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04E1F-FA58-4D96-9A5C-57A43C1EFA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8" name="Picture 4" descr="Image result for twelve factors logo transparent">
            <a:extLst>
              <a:ext uri="{FF2B5EF4-FFF2-40B4-BE49-F238E27FC236}">
                <a16:creationId xmlns:a16="http://schemas.microsoft.com/office/drawing/2014/main" id="{D4418E31-CA27-484E-AD5D-1BD3BF5E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09" y="1210049"/>
            <a:ext cx="5811982" cy="192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C6214A-14B2-405D-B121-0BA3686B9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36" y="3300154"/>
            <a:ext cx="1317188" cy="16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3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627824-3218-4776-84BB-43703BD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Twelve-Factor App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26FC9D-7607-49DD-85FE-5A77F6AE6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Dependências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Configurações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err="1"/>
              <a:t>Integrações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Build, Release, Run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Processos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2A0699-1266-46B7-BB80-BC2ABC1AAC0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+mj-lt"/>
              <a:buAutoNum type="arabicPeriod" startAt="7"/>
            </a:pPr>
            <a:r>
              <a:rPr lang="en-US" dirty="0" err="1"/>
              <a:t>Vínculo</a:t>
            </a:r>
            <a:r>
              <a:rPr lang="en-US" dirty="0"/>
              <a:t> de </a:t>
            </a:r>
            <a:r>
              <a:rPr lang="en-US" dirty="0" err="1"/>
              <a:t>portas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 err="1"/>
              <a:t>Concorrência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 err="1"/>
              <a:t>Descartabilidade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Dev/Prod </a:t>
            </a:r>
            <a:r>
              <a:rPr lang="en-US" dirty="0" err="1"/>
              <a:t>semelhantes</a:t>
            </a:r>
            <a:endParaRPr lang="en-US" dirty="0"/>
          </a:p>
          <a:p>
            <a:pPr>
              <a:buFont typeface="+mj-lt"/>
              <a:buAutoNum type="arabicPeriod" startAt="7"/>
            </a:pPr>
            <a:r>
              <a:rPr lang="en-US" dirty="0"/>
              <a:t>Logs</a:t>
            </a:r>
          </a:p>
          <a:p>
            <a:pPr>
              <a:buFont typeface="+mj-lt"/>
              <a:buAutoNum type="arabicPeriod" startAt="7"/>
            </a:pPr>
            <a:r>
              <a:rPr lang="en-US" dirty="0" err="1"/>
              <a:t>Processos</a:t>
            </a:r>
            <a:r>
              <a:rPr lang="en-US" dirty="0"/>
              <a:t> de Admin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1B6F2-A3A8-4EF4-B10E-5000CE4098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C0A78-099F-42A0-BF8B-7D4EF75E8D58}"/>
              </a:ext>
            </a:extLst>
          </p:cNvPr>
          <p:cNvSpPr/>
          <p:nvPr/>
        </p:nvSpPr>
        <p:spPr>
          <a:xfrm>
            <a:off x="879763" y="2071255"/>
            <a:ext cx="2050473" cy="353290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3DBF50-2972-40B8-A0FA-95925582C682}"/>
              </a:ext>
            </a:extLst>
          </p:cNvPr>
          <p:cNvCxnSpPr>
            <a:cxnSpLocks/>
          </p:cNvCxnSpPr>
          <p:nvPr/>
        </p:nvCxnSpPr>
        <p:spPr>
          <a:xfrm flipH="1">
            <a:off x="3125099" y="2249632"/>
            <a:ext cx="712610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E8F2F-A243-4D6A-AA2F-4B2B6AA81E98}"/>
              </a:ext>
            </a:extLst>
          </p:cNvPr>
          <p:cNvCxnSpPr>
            <a:cxnSpLocks/>
          </p:cNvCxnSpPr>
          <p:nvPr/>
        </p:nvCxnSpPr>
        <p:spPr>
          <a:xfrm>
            <a:off x="166254" y="2230582"/>
            <a:ext cx="373731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82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3904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b="0" dirty="0"/>
              <a:t>As configurações variam substancialmente entre deploys, código não.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0DD38-9EBD-4135-8DF5-93C29F058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Google Shape;396;p36">
            <a:extLst>
              <a:ext uri="{FF2B5EF4-FFF2-40B4-BE49-F238E27FC236}">
                <a16:creationId xmlns:a16="http://schemas.microsoft.com/office/drawing/2014/main" id="{8292CF49-4890-49CB-948B-B96470940E29}"/>
              </a:ext>
            </a:extLst>
          </p:cNvPr>
          <p:cNvSpPr/>
          <p:nvPr/>
        </p:nvSpPr>
        <p:spPr>
          <a:xfrm>
            <a:off x="457200" y="750651"/>
            <a:ext cx="711151" cy="708151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0FA07-D5F5-4BCC-9F34-DC1A799B0EFF}"/>
              </a:ext>
            </a:extLst>
          </p:cNvPr>
          <p:cNvSpPr txBox="1"/>
          <p:nvPr/>
        </p:nvSpPr>
        <p:spPr>
          <a:xfrm>
            <a:off x="237136" y="1530927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.net</a:t>
            </a:r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core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</a:t>
            </a:r>
          </a:p>
        </p:txBody>
      </p:sp>
      <p:sp>
        <p:nvSpPr>
          <p:cNvPr id="6" name="Google Shape;361;p36">
            <a:extLst>
              <a:ext uri="{FF2B5EF4-FFF2-40B4-BE49-F238E27FC236}">
                <a16:creationId xmlns:a16="http://schemas.microsoft.com/office/drawing/2014/main" id="{69D90769-8714-4AB9-9A4B-A8AD3C2CAE64}"/>
              </a:ext>
            </a:extLst>
          </p:cNvPr>
          <p:cNvSpPr/>
          <p:nvPr/>
        </p:nvSpPr>
        <p:spPr>
          <a:xfrm>
            <a:off x="2906443" y="750651"/>
            <a:ext cx="404793" cy="501172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AA8D5-C971-4B76-9307-9741D18340E1}"/>
              </a:ext>
            </a:extLst>
          </p:cNvPr>
          <p:cNvSpPr txBox="1"/>
          <p:nvPr/>
        </p:nvSpPr>
        <p:spPr>
          <a:xfrm>
            <a:off x="2375892" y="1530927"/>
            <a:ext cx="147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*.json|*.</a:t>
            </a:r>
            <a:r>
              <a:rPr lang="en-US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yml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8" name="Google Shape;413;p36">
            <a:extLst>
              <a:ext uri="{FF2B5EF4-FFF2-40B4-BE49-F238E27FC236}">
                <a16:creationId xmlns:a16="http://schemas.microsoft.com/office/drawing/2014/main" id="{C94719C6-88F1-4648-8DEE-AE405C08F496}"/>
              </a:ext>
            </a:extLst>
          </p:cNvPr>
          <p:cNvSpPr/>
          <p:nvPr/>
        </p:nvSpPr>
        <p:spPr>
          <a:xfrm>
            <a:off x="2909892" y="2054147"/>
            <a:ext cx="401344" cy="503520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5CA1C-521C-4B35-A862-FB7AD5B367FC}"/>
              </a:ext>
            </a:extLst>
          </p:cNvPr>
          <p:cNvSpPr txBox="1"/>
          <p:nvPr/>
        </p:nvSpPr>
        <p:spPr>
          <a:xfrm>
            <a:off x="2425799" y="261922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3B35D-5EC3-411D-A876-C5AC94C3F6AF}"/>
              </a:ext>
            </a:extLst>
          </p:cNvPr>
          <p:cNvSpPr txBox="1"/>
          <p:nvPr/>
        </p:nvSpPr>
        <p:spPr>
          <a:xfrm>
            <a:off x="5250218" y="59676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DEV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181F2-1783-428A-B7F2-918AD24D8B01}"/>
              </a:ext>
            </a:extLst>
          </p:cNvPr>
          <p:cNvSpPr txBox="1"/>
          <p:nvPr/>
        </p:nvSpPr>
        <p:spPr>
          <a:xfrm>
            <a:off x="6371258" y="5967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HMG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AC7CD-F375-418B-A2D1-99421887399F}"/>
              </a:ext>
            </a:extLst>
          </p:cNvPr>
          <p:cNvSpPr txBox="1"/>
          <p:nvPr/>
        </p:nvSpPr>
        <p:spPr>
          <a:xfrm>
            <a:off x="7442635" y="5967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ABB88C-300A-4FE4-AA3A-C2B7C0B602FC}"/>
              </a:ext>
            </a:extLst>
          </p:cNvPr>
          <p:cNvCxnSpPr>
            <a:cxnSpLocks/>
          </p:cNvCxnSpPr>
          <p:nvPr/>
        </p:nvCxnSpPr>
        <p:spPr>
          <a:xfrm>
            <a:off x="1388413" y="1065068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243C5B-9D2E-4245-8DE8-E67D49A1FB4C}"/>
              </a:ext>
            </a:extLst>
          </p:cNvPr>
          <p:cNvCxnSpPr>
            <a:cxnSpLocks/>
          </p:cNvCxnSpPr>
          <p:nvPr/>
        </p:nvCxnSpPr>
        <p:spPr>
          <a:xfrm>
            <a:off x="1388413" y="1458802"/>
            <a:ext cx="1209314" cy="764853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361;p36">
            <a:extLst>
              <a:ext uri="{FF2B5EF4-FFF2-40B4-BE49-F238E27FC236}">
                <a16:creationId xmlns:a16="http://schemas.microsoft.com/office/drawing/2014/main" id="{8DEF6F7D-6A40-45DE-B0EF-CB63F4B2DE9C}"/>
              </a:ext>
            </a:extLst>
          </p:cNvPr>
          <p:cNvSpPr/>
          <p:nvPr/>
        </p:nvSpPr>
        <p:spPr>
          <a:xfrm>
            <a:off x="5439803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B78BE-3035-4414-AB6F-A24E8273A1C3}"/>
              </a:ext>
            </a:extLst>
          </p:cNvPr>
          <p:cNvSpPr txBox="1"/>
          <p:nvPr/>
        </p:nvSpPr>
        <p:spPr>
          <a:xfrm>
            <a:off x="4946449" y="1104726"/>
            <a:ext cx="11144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Appsettings-dev.json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1" name="Google Shape;361;p36">
            <a:extLst>
              <a:ext uri="{FF2B5EF4-FFF2-40B4-BE49-F238E27FC236}">
                <a16:creationId xmlns:a16="http://schemas.microsoft.com/office/drawing/2014/main" id="{1FC8AB31-D5B6-4B03-A5FB-11F3725364B5}"/>
              </a:ext>
            </a:extLst>
          </p:cNvPr>
          <p:cNvSpPr/>
          <p:nvPr/>
        </p:nvSpPr>
        <p:spPr>
          <a:xfrm>
            <a:off x="6561514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BBAAA-15D6-455E-A773-17BD8166BE34}"/>
              </a:ext>
            </a:extLst>
          </p:cNvPr>
          <p:cNvSpPr txBox="1"/>
          <p:nvPr/>
        </p:nvSpPr>
        <p:spPr>
          <a:xfrm>
            <a:off x="6068160" y="1104726"/>
            <a:ext cx="11144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Appsettings-hmg.json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3" name="Google Shape;361;p36">
            <a:extLst>
              <a:ext uri="{FF2B5EF4-FFF2-40B4-BE49-F238E27FC236}">
                <a16:creationId xmlns:a16="http://schemas.microsoft.com/office/drawing/2014/main" id="{5B3F5B67-80A7-4355-A4F7-A2978778A63E}"/>
              </a:ext>
            </a:extLst>
          </p:cNvPr>
          <p:cNvSpPr/>
          <p:nvPr/>
        </p:nvSpPr>
        <p:spPr>
          <a:xfrm>
            <a:off x="7691737" y="904537"/>
            <a:ext cx="127700" cy="158105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A5F7D-0AA2-4A34-B839-8544A8EFC654}"/>
              </a:ext>
            </a:extLst>
          </p:cNvPr>
          <p:cNvSpPr txBox="1"/>
          <p:nvPr/>
        </p:nvSpPr>
        <p:spPr>
          <a:xfrm>
            <a:off x="7198382" y="1104726"/>
            <a:ext cx="11144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Appsettings-prd.json</a:t>
            </a:r>
            <a:endParaRPr lang="en-US" sz="6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E6D54E-A43D-4770-A813-31AFF4F58EB2}"/>
              </a:ext>
            </a:extLst>
          </p:cNvPr>
          <p:cNvSpPr txBox="1"/>
          <p:nvPr/>
        </p:nvSpPr>
        <p:spPr>
          <a:xfrm>
            <a:off x="5845072" y="1848608"/>
            <a:ext cx="1688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Transformation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BB77E2-10D3-4CF5-AD35-D2356EB49117}"/>
              </a:ext>
            </a:extLst>
          </p:cNvPr>
          <p:cNvCxnSpPr>
            <a:cxnSpLocks/>
          </p:cNvCxnSpPr>
          <p:nvPr/>
        </p:nvCxnSpPr>
        <p:spPr>
          <a:xfrm flipV="1">
            <a:off x="6670366" y="1370419"/>
            <a:ext cx="0" cy="487264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F937D6-35A4-4732-AD28-EF8205E8379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533356" y="1370419"/>
            <a:ext cx="286081" cy="632078"/>
          </a:xfrm>
          <a:prstGeom prst="curvedConnector2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8">
            <a:extLst>
              <a:ext uri="{FF2B5EF4-FFF2-40B4-BE49-F238E27FC236}">
                <a16:creationId xmlns:a16="http://schemas.microsoft.com/office/drawing/2014/main" id="{5328703B-5EFE-47DF-ADF4-E150D086A295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5527074" y="1368779"/>
            <a:ext cx="317999" cy="633719"/>
          </a:xfrm>
          <a:prstGeom prst="curvedConnector2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AF9FF2C-41D9-4C4C-A231-20C0960B8745}"/>
              </a:ext>
            </a:extLst>
          </p:cNvPr>
          <p:cNvSpPr txBox="1"/>
          <p:nvPr/>
        </p:nvSpPr>
        <p:spPr>
          <a:xfrm>
            <a:off x="5770766" y="2465332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Compilation Time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D6BEC86-9C86-4A20-BB8E-7E1C0F986A8D}"/>
              </a:ext>
            </a:extLst>
          </p:cNvPr>
          <p:cNvGrpSpPr/>
          <p:nvPr/>
        </p:nvGrpSpPr>
        <p:grpSpPr>
          <a:xfrm>
            <a:off x="4842164" y="420937"/>
            <a:ext cx="3408218" cy="2213637"/>
            <a:chOff x="4842164" y="420937"/>
            <a:chExt cx="3408218" cy="221363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C84E97-5588-49DD-A924-60FCEC09F8F3}"/>
                </a:ext>
              </a:extLst>
            </p:cNvPr>
            <p:cNvCxnSpPr>
              <a:cxnSpLocks/>
            </p:cNvCxnSpPr>
            <p:nvPr/>
          </p:nvCxnSpPr>
          <p:spPr>
            <a:xfrm>
              <a:off x="4842164" y="443345"/>
              <a:ext cx="3408218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E39A92-E803-440B-9D85-D9BF16701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382" y="443345"/>
              <a:ext cx="0" cy="217587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62F3C72-C46F-4B2D-AE7E-5A83EC495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2164" y="420937"/>
              <a:ext cx="0" cy="217587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B46712B-7CED-4384-BC4B-837CDAA3C4CF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4842164" y="2619220"/>
              <a:ext cx="928602" cy="1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040269-5B39-4AFE-AFB6-4CBFE9EEBD2C}"/>
                </a:ext>
              </a:extLst>
            </p:cNvPr>
            <p:cNvCxnSpPr>
              <a:cxnSpLocks/>
            </p:cNvCxnSpPr>
            <p:nvPr/>
          </p:nvCxnSpPr>
          <p:spPr>
            <a:xfrm>
              <a:off x="7755586" y="2634574"/>
              <a:ext cx="494796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Google Shape;22;p3">
            <a:extLst>
              <a:ext uri="{FF2B5EF4-FFF2-40B4-BE49-F238E27FC236}">
                <a16:creationId xmlns:a16="http://schemas.microsoft.com/office/drawing/2014/main" id="{5B853779-FFE1-4201-9587-9D8D46134833}"/>
              </a:ext>
            </a:extLst>
          </p:cNvPr>
          <p:cNvSpPr/>
          <p:nvPr/>
        </p:nvSpPr>
        <p:spPr>
          <a:xfrm rot="-5400000" flipH="1">
            <a:off x="4498621" y="-465265"/>
            <a:ext cx="146757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53" name="Google Shape;396;p36">
            <a:extLst>
              <a:ext uri="{FF2B5EF4-FFF2-40B4-BE49-F238E27FC236}">
                <a16:creationId xmlns:a16="http://schemas.microsoft.com/office/drawing/2014/main" id="{F907B6B8-E36D-46CB-9D52-DD7EF90DCEA2}"/>
              </a:ext>
            </a:extLst>
          </p:cNvPr>
          <p:cNvSpPr/>
          <p:nvPr/>
        </p:nvSpPr>
        <p:spPr>
          <a:xfrm>
            <a:off x="1829200" y="3645358"/>
            <a:ext cx="358338" cy="356826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A199E9-120F-4252-87AB-97140368DB5E}"/>
              </a:ext>
            </a:extLst>
          </p:cNvPr>
          <p:cNvSpPr txBox="1"/>
          <p:nvPr/>
        </p:nvSpPr>
        <p:spPr>
          <a:xfrm>
            <a:off x="1671650" y="4087960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.net</a:t>
            </a:r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core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</a:t>
            </a:r>
          </a:p>
        </p:txBody>
      </p:sp>
      <p:sp>
        <p:nvSpPr>
          <p:cNvPr id="55" name="Google Shape;411;p36">
            <a:extLst>
              <a:ext uri="{FF2B5EF4-FFF2-40B4-BE49-F238E27FC236}">
                <a16:creationId xmlns:a16="http://schemas.microsoft.com/office/drawing/2014/main" id="{22391E7A-751C-4D23-A5AD-CC08C1231BE3}"/>
              </a:ext>
            </a:extLst>
          </p:cNvPr>
          <p:cNvSpPr/>
          <p:nvPr/>
        </p:nvSpPr>
        <p:spPr>
          <a:xfrm>
            <a:off x="3629875" y="3692136"/>
            <a:ext cx="438995" cy="268434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3637CB7-16C7-436E-AAE1-A8B8AEEF4F4C}"/>
              </a:ext>
            </a:extLst>
          </p:cNvPr>
          <p:cNvCxnSpPr>
            <a:cxnSpLocks/>
          </p:cNvCxnSpPr>
          <p:nvPr/>
        </p:nvCxnSpPr>
        <p:spPr>
          <a:xfrm>
            <a:off x="2256758" y="3835894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426;p36">
            <a:extLst>
              <a:ext uri="{FF2B5EF4-FFF2-40B4-BE49-F238E27FC236}">
                <a16:creationId xmlns:a16="http://schemas.microsoft.com/office/drawing/2014/main" id="{D224A662-BB4B-42DF-A0D0-B1D6D124363A}"/>
              </a:ext>
            </a:extLst>
          </p:cNvPr>
          <p:cNvSpPr/>
          <p:nvPr/>
        </p:nvSpPr>
        <p:spPr>
          <a:xfrm>
            <a:off x="5439803" y="3611738"/>
            <a:ext cx="438995" cy="398351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8CF426-9139-4EB7-9773-8B3FCEA56235}"/>
              </a:ext>
            </a:extLst>
          </p:cNvPr>
          <p:cNvCxnSpPr>
            <a:cxnSpLocks/>
          </p:cNvCxnSpPr>
          <p:nvPr/>
        </p:nvCxnSpPr>
        <p:spPr>
          <a:xfrm>
            <a:off x="4140434" y="3827152"/>
            <a:ext cx="1299369" cy="0"/>
          </a:xfrm>
          <a:prstGeom prst="straightConnector1">
            <a:avLst/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46A8BE0-7CA0-4B39-8B64-8CC5EAEB312B}"/>
              </a:ext>
            </a:extLst>
          </p:cNvPr>
          <p:cNvSpPr txBox="1"/>
          <p:nvPr/>
        </p:nvSpPr>
        <p:spPr>
          <a:xfrm>
            <a:off x="3361097" y="4087960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Config Server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3BBBE3-8C61-482C-A297-D81D807EE596}"/>
              </a:ext>
            </a:extLst>
          </p:cNvPr>
          <p:cNvSpPr txBox="1"/>
          <p:nvPr/>
        </p:nvSpPr>
        <p:spPr>
          <a:xfrm>
            <a:off x="5242073" y="4087960"/>
            <a:ext cx="7938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Repository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2F8EB5-3F84-4C8D-AD81-0B00FDA0E329}"/>
              </a:ext>
            </a:extLst>
          </p:cNvPr>
          <p:cNvSpPr txBox="1"/>
          <p:nvPr/>
        </p:nvSpPr>
        <p:spPr>
          <a:xfrm>
            <a:off x="2513485" y="3611738"/>
            <a:ext cx="76174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App/Environment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99EAF2-4913-41BF-A964-DC5A86DCA770}"/>
              </a:ext>
            </a:extLst>
          </p:cNvPr>
          <p:cNvSpPr txBox="1"/>
          <p:nvPr/>
        </p:nvSpPr>
        <p:spPr>
          <a:xfrm>
            <a:off x="4337646" y="3605762"/>
            <a:ext cx="76174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App/Environment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11AE52-280F-4411-A189-30D5932A36DF}"/>
              </a:ext>
            </a:extLst>
          </p:cNvPr>
          <p:cNvSpPr txBox="1"/>
          <p:nvPr/>
        </p:nvSpPr>
        <p:spPr>
          <a:xfrm>
            <a:off x="6243820" y="349488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Application-dev</a:t>
            </a:r>
            <a:b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</a:br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</a:t>
            </a:r>
            <a:r>
              <a:rPr lang="en-US" sz="5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hmg</a:t>
            </a:r>
            <a:b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</a:br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</a:t>
            </a:r>
            <a:r>
              <a:rPr lang="en-US" sz="5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prd</a:t>
            </a:r>
            <a:endParaRPr lang="en-US" sz="5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  <a:p>
            <a:pPr algn="ctr"/>
            <a:r>
              <a:rPr lang="en-US" sz="5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Application-*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C6E27E-A22B-441F-A959-C62DF38A3796}"/>
              </a:ext>
            </a:extLst>
          </p:cNvPr>
          <p:cNvSpPr/>
          <p:nvPr/>
        </p:nvSpPr>
        <p:spPr>
          <a:xfrm>
            <a:off x="6243820" y="3415145"/>
            <a:ext cx="761747" cy="545425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E6E9DD2-79F4-4816-8122-264EBBC24553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337646" y="4195682"/>
            <a:ext cx="504518" cy="474431"/>
          </a:xfrm>
          <a:prstGeom prst="curvedConnector3">
            <a:avLst>
              <a:gd name="adj1" fmla="val 50000"/>
            </a:avLst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404;p36">
            <a:extLst>
              <a:ext uri="{FF2B5EF4-FFF2-40B4-BE49-F238E27FC236}">
                <a16:creationId xmlns:a16="http://schemas.microsoft.com/office/drawing/2014/main" id="{04287CEC-9012-4A92-950B-F31E0209C543}"/>
              </a:ext>
            </a:extLst>
          </p:cNvPr>
          <p:cNvSpPr/>
          <p:nvPr/>
        </p:nvSpPr>
        <p:spPr>
          <a:xfrm>
            <a:off x="4923635" y="4492760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DE2A7C-3AD5-4B69-B03D-5454354D737D}"/>
              </a:ext>
            </a:extLst>
          </p:cNvPr>
          <p:cNvSpPr txBox="1"/>
          <p:nvPr/>
        </p:nvSpPr>
        <p:spPr>
          <a:xfrm>
            <a:off x="5306465" y="4484711"/>
            <a:ext cx="7938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31828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  <p:bldP spid="11" grpId="0"/>
      <p:bldP spid="12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38" grpId="0"/>
      <p:bldP spid="53" grpId="0" animBg="1"/>
      <p:bldP spid="54" grpId="0"/>
      <p:bldP spid="55" grpId="0" animBg="1"/>
      <p:bldP spid="57" grpId="0" animBg="1"/>
      <p:bldP spid="59" grpId="0"/>
      <p:bldP spid="60" grpId="0"/>
      <p:bldP spid="61" grpId="0"/>
      <p:bldP spid="62" grpId="0"/>
      <p:bldP spid="63" grpId="0"/>
      <p:bldP spid="64" grpId="0" animBg="1"/>
      <p:bldP spid="66" grpId="0" animBg="1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2127150" y="427136"/>
            <a:ext cx="48897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/>
              <a:t>O que </a:t>
            </a:r>
            <a:r>
              <a:rPr lang="en-US" sz="2900" dirty="0" err="1"/>
              <a:t>ganhamos</a:t>
            </a:r>
            <a:r>
              <a:rPr lang="en-US" sz="2900" dirty="0"/>
              <a:t>?</a:t>
            </a:r>
            <a:endParaRPr sz="29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</a:rPr>
              <a:t>LIBERDADE ;)</a:t>
            </a:r>
            <a:endParaRPr sz="3600" b="1" dirty="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F0A2A-76BC-4ACA-B32C-621157B80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2050" name="Picture 2" descr="Image result for azure logo transparent">
            <a:extLst>
              <a:ext uri="{FF2B5EF4-FFF2-40B4-BE49-F238E27FC236}">
                <a16:creationId xmlns:a16="http://schemas.microsoft.com/office/drawing/2014/main" id="{2238041E-D360-4C5F-86F0-0F9FB103B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057" y="272101"/>
            <a:ext cx="891886" cy="8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10B2B-752F-4658-A1B6-BAAFCD57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07" y="2416220"/>
            <a:ext cx="4915586" cy="1419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C37D4F-B3B8-4D82-AB67-C70EB84D3B7F}"/>
              </a:ext>
            </a:extLst>
          </p:cNvPr>
          <p:cNvSpPr/>
          <p:nvPr/>
        </p:nvSpPr>
        <p:spPr>
          <a:xfrm>
            <a:off x="3620457" y="1842635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 </a:t>
            </a:r>
            <a:r>
              <a:rPr lang="en-US" b="1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Configration</a:t>
            </a:r>
            <a:endParaRPr lang="en-US" b="1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A2534D-5287-48F4-940F-1B6D8A3F0B4D}"/>
              </a:ext>
            </a:extLst>
          </p:cNvPr>
          <p:cNvCxnSpPr>
            <a:cxnSpLocks/>
            <a:stCxn id="2050" idx="1"/>
            <a:endCxn id="6" idx="1"/>
          </p:cNvCxnSpPr>
          <p:nvPr/>
        </p:nvCxnSpPr>
        <p:spPr>
          <a:xfrm rot="10800000" flipV="1">
            <a:off x="3620457" y="718044"/>
            <a:ext cx="505600" cy="1278480"/>
          </a:xfrm>
          <a:prstGeom prst="curvedConnector3">
            <a:avLst>
              <a:gd name="adj1" fmla="val 145214"/>
            </a:avLst>
          </a:prstGeom>
          <a:ln w="952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CB426E-1F4E-44E9-A2A4-EB479DF4655C}"/>
              </a:ext>
            </a:extLst>
          </p:cNvPr>
          <p:cNvSpPr txBox="1"/>
          <p:nvPr/>
        </p:nvSpPr>
        <p:spPr>
          <a:xfrm>
            <a:off x="5017943" y="2046888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Freestyle Script" panose="030804020302050B0404" pitchFamily="66" charset="0"/>
              </a:rPr>
              <a:t>Preview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44E1B-AEC7-4E8D-94E5-D544AC2DDAB2}"/>
              </a:ext>
            </a:extLst>
          </p:cNvPr>
          <p:cNvSpPr/>
          <p:nvPr/>
        </p:nvSpPr>
        <p:spPr>
          <a:xfrm>
            <a:off x="4126057" y="4563622"/>
            <a:ext cx="104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28695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27121-0B9E-444F-96A4-FE49E7E9DB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374;p36">
            <a:extLst>
              <a:ext uri="{FF2B5EF4-FFF2-40B4-BE49-F238E27FC236}">
                <a16:creationId xmlns:a16="http://schemas.microsoft.com/office/drawing/2014/main" id="{F03C2D84-6D1A-4D22-A67E-C1A532DF2CA7}"/>
              </a:ext>
            </a:extLst>
          </p:cNvPr>
          <p:cNvSpPr/>
          <p:nvPr/>
        </p:nvSpPr>
        <p:spPr>
          <a:xfrm>
            <a:off x="198504" y="2332858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D03A9-FD84-41A7-9049-A414D7B87137}"/>
              </a:ext>
            </a:extLst>
          </p:cNvPr>
          <p:cNvSpPr/>
          <p:nvPr/>
        </p:nvSpPr>
        <p:spPr>
          <a:xfrm>
            <a:off x="563854" y="2317834"/>
            <a:ext cx="314861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Nuget</a:t>
            </a:r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 Package</a:t>
            </a:r>
          </a:p>
          <a:p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Microsoft.Azure.AppConfiguration.AspNetCore</a:t>
            </a:r>
            <a:endParaRPr lang="en-US" sz="900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2.0.0-PREVIEW-009470001-12 </a:t>
            </a:r>
            <a:r>
              <a:rPr lang="en-US" sz="6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(VERSÃO DE 1 MÊS ATRÁS)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7" name="Google Shape;374;p36">
            <a:extLst>
              <a:ext uri="{FF2B5EF4-FFF2-40B4-BE49-F238E27FC236}">
                <a16:creationId xmlns:a16="http://schemas.microsoft.com/office/drawing/2014/main" id="{4026F641-9FB0-4D4C-86D4-8D4597197833}"/>
              </a:ext>
            </a:extLst>
          </p:cNvPr>
          <p:cNvSpPr/>
          <p:nvPr/>
        </p:nvSpPr>
        <p:spPr>
          <a:xfrm>
            <a:off x="5066179" y="2332858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E55E4-7C71-496A-A647-C495B72EC995}"/>
              </a:ext>
            </a:extLst>
          </p:cNvPr>
          <p:cNvSpPr/>
          <p:nvPr/>
        </p:nvSpPr>
        <p:spPr>
          <a:xfrm>
            <a:off x="5431529" y="2317834"/>
            <a:ext cx="363112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Maven</a:t>
            </a: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spring-cloud-starter-azure-</a:t>
            </a:r>
            <a:r>
              <a:rPr lang="en-US" sz="900" dirty="0" err="1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appconfiguration</a:t>
            </a:r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-config</a:t>
            </a:r>
          </a:p>
          <a:p>
            <a:r>
              <a:rPr lang="en-US" sz="900" dirty="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1.1.0.M3</a:t>
            </a:r>
            <a:endParaRPr lang="en-US" dirty="0">
              <a:solidFill>
                <a:schemeClr val="bg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pic>
        <p:nvPicPr>
          <p:cNvPr id="3076" name="Picture 4" descr="Image result for Java Spring transparent">
            <a:extLst>
              <a:ext uri="{FF2B5EF4-FFF2-40B4-BE49-F238E27FC236}">
                <a16:creationId xmlns:a16="http://schemas.microsoft.com/office/drawing/2014/main" id="{71FB5094-6681-44B5-BFEA-44316E77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619" y="1008453"/>
            <a:ext cx="1192356" cy="8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.net">
            <a:extLst>
              <a:ext uri="{FF2B5EF4-FFF2-40B4-BE49-F238E27FC236}">
                <a16:creationId xmlns:a16="http://schemas.microsoft.com/office/drawing/2014/main" id="{9946E105-F485-4D40-B546-0E6F87948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607" y="1008453"/>
            <a:ext cx="823810" cy="8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4DC5CA-087F-4B71-91F7-AB58C2B523CB}"/>
              </a:ext>
            </a:extLst>
          </p:cNvPr>
          <p:cNvCxnSpPr/>
          <p:nvPr/>
        </p:nvCxnSpPr>
        <p:spPr>
          <a:xfrm>
            <a:off x="4461163" y="611230"/>
            <a:ext cx="0" cy="417714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DAB1ED63-BA85-4CA1-B806-CA733330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117" y="2886763"/>
            <a:ext cx="1489359" cy="18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5D367B6-133D-4505-A2ED-D7D3A92B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832" y="2886763"/>
            <a:ext cx="1489359" cy="184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90003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3985</TotalTime>
  <Words>277</Words>
  <Application>Microsoft Office PowerPoint</Application>
  <PresentationFormat>On-screen Show (16:9)</PresentationFormat>
  <Paragraphs>89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Freestyle Script</vt:lpstr>
      <vt:lpstr>Cousine</vt:lpstr>
      <vt:lpstr>Valentine template</vt:lpstr>
      <vt:lpstr>MANTENHA SUAS CONFIGURAÇÕPES SEGURAS COM .NET CORE</vt:lpstr>
      <vt:lpstr>Fala time! Bom ou não?</vt:lpstr>
      <vt:lpstr>PowerPoint Presentation</vt:lpstr>
      <vt:lpstr>The Twelve-Factor App</vt:lpstr>
      <vt:lpstr>PowerPoint Presentation</vt:lpstr>
      <vt:lpstr>PowerPoint Presentation</vt:lpstr>
      <vt:lpstr>O que ganhamos? LIBERDADE ;)</vt:lpstr>
      <vt:lpstr>PowerPoint Presentation</vt:lpstr>
      <vt:lpstr>PowerPoint Presentation</vt:lpstr>
      <vt:lpstr>PowerPoint Presentation</vt:lpstr>
      <vt:lpstr>CREDITOS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MANTENHA SUAS CONFIGURAÇÕPES SEGURAS COM .NET CORE</dc:title>
  <dc:creator>Albert Tanure</dc:creator>
  <cp:lastModifiedBy>Albert Tanure</cp:lastModifiedBy>
  <cp:revision>25</cp:revision>
  <dcterms:modified xsi:type="dcterms:W3CDTF">2019-09-16T19:37:02Z</dcterms:modified>
</cp:coreProperties>
</file>